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97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19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20" r:id="rId63"/>
    <p:sldId id="446" r:id="rId64"/>
    <p:sldId id="479" r:id="rId65"/>
    <p:sldId id="480" r:id="rId66"/>
    <p:sldId id="481" r:id="rId67"/>
    <p:sldId id="482" r:id="rId68"/>
    <p:sldId id="483" r:id="rId69"/>
    <p:sldId id="484" r:id="rId70"/>
    <p:sldId id="485" r:id="rId71"/>
    <p:sldId id="486" r:id="rId72"/>
    <p:sldId id="41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4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3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6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3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61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4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35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44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96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4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9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16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1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0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47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6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3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2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56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2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65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9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8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31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61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81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823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8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23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7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8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48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1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22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94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347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28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673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32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538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5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830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840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75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707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917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560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256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92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176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82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458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853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50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0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286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745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269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84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1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4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1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" y="182880"/>
            <a:ext cx="1148715" cy="108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845" y="182880"/>
            <a:ext cx="9701530" cy="2387600"/>
          </a:xfrm>
        </p:spPr>
        <p:txBody>
          <a:bodyPr>
            <a:noAutofit/>
          </a:bodyPr>
          <a:lstStyle/>
          <a:p>
            <a:pPr marL="0" indent="0"/>
            <a:r>
              <a:rPr lang="en-US" sz="2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Dr.SNS RAJALAKSHMI COLLEGE OF ARTS AND SCIENCE</a:t>
            </a:r>
            <a:r>
              <a:rPr lang="en-US" sz="32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32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(AUTONOMOUS)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COIMBATORE-641049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Accredited by NAAC(Cycle III) with “A+” Grade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Recognised by UGC, Approved by AICTE, New Delhi and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Affiliated to Bharathiar University, Coimbatore.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lang="en-US" sz="1800" b="1" i="0" u="none" strike="noStrike" cap="none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620" y="2570480"/>
            <a:ext cx="9144000" cy="4318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DEPARTMENT OF COMPUTER SCIENCE</a:t>
            </a:r>
          </a:p>
        </p:txBody>
      </p:sp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642110" y="3370580"/>
            <a:ext cx="935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21PCS101:Artificial </a:t>
            </a:r>
            <a:r>
              <a:rPr lang="en-IN" sz="24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Intelligence for Robotics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 </a:t>
            </a:r>
            <a:r>
              <a:rPr lang="en-US" sz="2400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YEAR - </a:t>
            </a:r>
            <a:r>
              <a:rPr lang="en-US" sz="2400" dirty="0" smtClean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 </a:t>
            </a:r>
            <a:r>
              <a:rPr lang="en-US" sz="2400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SEM</a:t>
            </a:r>
            <a:endParaRPr sz="2400" b="0" i="0" u="none" strike="noStrike" cap="none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endParaRPr lang="en-US" sz="2400" b="0" i="0" u="none" strike="noStrike" cap="none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038695" y="5848821"/>
            <a:ext cx="1916679" cy="4969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TOPIC  – </a:t>
            </a:r>
            <a:r>
              <a:rPr lang="en-IN" sz="2000" b="1" dirty="0" smtClean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SLAM</a:t>
            </a:r>
            <a:endParaRPr lang="en-US" sz="2000" b="1" dirty="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3420110" y="4486910"/>
            <a:ext cx="6071235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UNIT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5 </a:t>
            </a:r>
            <a:r>
              <a:rPr lang="en-US" sz="2400" b="1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– </a:t>
            </a:r>
            <a:r>
              <a:rPr lang="en-IN" sz="2400" b="1" dirty="0" smtClean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SLAM</a:t>
            </a:r>
            <a:endParaRPr lang="en-US" sz="2400" b="1" dirty="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 as follows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takes a measurement of the room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sweeping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laser rangefinder in a circle. The data returned is a list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measurements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the angular measure is a function of the position in the list.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360 measurements in a circle, then the first number in our list is 0 degrees,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1 degree, and so 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extract features in the LIDAR data by looking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corners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edges, jumps, and discontinuities.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 as follows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angle and distance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feature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succeeding measurements, and create a function that gives the best estimate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the robot moved. We use that information to transform the LIDAR data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sensor-centric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to some sort of room coordinate system, usually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assuming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the robot is coordinate 0,0.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mathematical transformation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will be a combination of translation (movement)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robot's body frame.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 as follows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way of estimating this transform is to use particles. We create samples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robot's movement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of every point possible that the robot could have moved,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place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dots along all points. We compute the transform for each of these samples,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which sample best fits the data collected. This process is called a particle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of SLAM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our purposes include the following: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some sort of sweeping sensor such as LIDAR, which are expensive,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mechanically complicated, and generate a lot of data. We want to keep our robot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cheap, reliable, and simple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better if the robot has wheel odometers, which don't work 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tracked vehicles such as our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Tracked robots can also be referred to 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Skid steered vehicles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 tracks slide or skid over the surface in order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– we don't have Ackerman steering, like a car with wheels that point. When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track skids, it is moving over the surface without turning, which invalidates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sort of wheel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odometry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assumes that the wheels are always turning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contact with a surface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deal with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floorplans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changing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has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 with toys being distributed around the room, which would interfere with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LIDAR and change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floorplan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SLAM uses to estimate position. The robot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changing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floorplan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picks up toys and puts them away.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 is somewhat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expensive.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 has problems if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is ambiguous, or if there are not enough features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to estimate changes on. I've had problems with featureless hallways 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as rooms that where highly symmetrical.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for navigation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could do a process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from motion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depth information out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single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camera, and use that to make a map.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motion requires a lot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textures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edges, which houses may not have. It also leaves lots of voids (holes) that have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filled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map.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motion uses parallax in the video images to estimate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object in the camera's field of view.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image has to have a lot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detail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 so that the process can match points from one video image to the next.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 for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090" y="1759127"/>
            <a:ext cx="8526667" cy="42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diagram shows the ability of various selection attributes (color, hue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saturation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luminosity) as a tool to perform floor finding for our robot.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Hue attribute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seems to provide the best results in this test. I tested it on another image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working. It seems to be missing the baseboards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select all of the pixels that match our floor colors and paint them green – or,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correct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create a mask region in a copy of the image that has all of the pixels we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designated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somehow.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erode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masked data can help in this regard. There may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small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holes or noise where one or two pixels did not match our carpet colors exactly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there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spot where someone dropped a cookie. The Erode function reduces the level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detail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mask by selecting a small region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365125"/>
            <a:ext cx="7577455" cy="796925"/>
          </a:xfrm>
        </p:spPr>
        <p:txBody>
          <a:bodyPr/>
          <a:lstStyle/>
          <a:p>
            <a:pPr algn="ctr"/>
            <a:r>
              <a:rPr 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999"/>
            <a:ext cx="10396220" cy="49345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IN" sz="2400" dirty="0" smtClean="0">
              <a:latin typeface="Book Antiqua" panose="02040602050305030304" pitchFamily="18" charset="0"/>
            </a:endParaRPr>
          </a:p>
          <a:p>
            <a:r>
              <a:rPr lang="en-IN" sz="2400" dirty="0">
                <a:latin typeface="Book Antiqua" panose="02040602050305030304" pitchFamily="18" charset="0"/>
              </a:rPr>
              <a:t>Mobile robot navigation concepts</a:t>
            </a:r>
          </a:p>
          <a:p>
            <a:r>
              <a:rPr lang="en-IN" sz="2400" dirty="0">
                <a:latin typeface="Book Antiqua" panose="02040602050305030304" pitchFamily="18" charset="0"/>
              </a:rPr>
              <a:t>Vision processing</a:t>
            </a:r>
          </a:p>
          <a:p>
            <a:r>
              <a:rPr lang="en-IN" sz="2400" dirty="0">
                <a:latin typeface="Book Antiqua" panose="02040602050305030304" pitchFamily="18" charset="0"/>
              </a:rPr>
              <a:t>The </a:t>
            </a:r>
            <a:r>
              <a:rPr lang="en-IN" sz="2400" dirty="0" err="1">
                <a:latin typeface="Book Antiqua" panose="02040602050305030304" pitchFamily="18" charset="0"/>
              </a:rPr>
              <a:t>Floorfinder</a:t>
            </a:r>
            <a:r>
              <a:rPr lang="en-IN" sz="2400" dirty="0">
                <a:latin typeface="Book Antiqua" panose="02040602050305030304" pitchFamily="18" charset="0"/>
              </a:rPr>
              <a:t> algorithm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Vision-based navigation using neural networks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Object recognition and navigation with neural networks</a:t>
            </a:r>
          </a:p>
          <a:p>
            <a:r>
              <a:rPr lang="en-IN" sz="2400" dirty="0">
                <a:latin typeface="Book Antiqua" panose="02040602050305030304" pitchFamily="18" charset="0"/>
              </a:rPr>
              <a:t>Decision tree-based logic</a:t>
            </a:r>
          </a:p>
          <a:p>
            <a:r>
              <a:rPr lang="en-IN" sz="2400" dirty="0">
                <a:latin typeface="Book Antiqua" panose="02040602050305030304" pitchFamily="18" charset="0"/>
              </a:rPr>
              <a:t>Goal-oriented </a:t>
            </a:r>
            <a:r>
              <a:rPr lang="en-IN" sz="2400" dirty="0" err="1">
                <a:latin typeface="Book Antiqua" panose="02040602050305030304" pitchFamily="18" charset="0"/>
              </a:rPr>
              <a:t>behaviors</a:t>
            </a:r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>
                <a:latin typeface="Book Antiqua" panose="02040602050305030304" pitchFamily="18" charset="0"/>
              </a:rPr>
              <a:t>Robot command and control</a:t>
            </a:r>
            <a:endParaRPr lang="en-US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r>
              <a:rPr lang="en-US" smtClean="0"/>
              <a:t>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6480" y="6356350"/>
            <a:ext cx="7951470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 smtClean="0">
                <a:solidFill>
                  <a:schemeClr val="tx2"/>
                </a:solidFill>
              </a:rPr>
              <a:t>/UNIT-5/ </a:t>
            </a:r>
            <a:r>
              <a:rPr lang="en-US" dirty="0" smtClean="0">
                <a:solidFill>
                  <a:schemeClr val="tx2"/>
                </a:solidFill>
              </a:rPr>
              <a:t>R.LAVANYA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023" y="1129378"/>
            <a:ext cx="8219450" cy="50631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343" y="1472470"/>
            <a:ext cx="31116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My version of the floor finder algorithm has the steps illustrated here. Note that it does a very good job in this case of identifying where it is safe to drive. The projected paths are</a:t>
            </a:r>
          </a:p>
          <a:p>
            <a:r>
              <a:rPr lang="en-US" sz="2200" dirty="0">
                <a:latin typeface="Book Antiqua" panose="02040602050305030304" pitchFamily="18" charset="0"/>
              </a:rPr>
              <a:t>required to prevent the robot from trying to drive up the wall. You get bonus points if you can identify the robot in the corner.</a:t>
            </a:r>
            <a:endParaRPr lang="en-IN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033" y="1019156"/>
            <a:ext cx="8521933" cy="48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53" y="1442720"/>
            <a:ext cx="7252709" cy="40830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083" y="1699259"/>
            <a:ext cx="3857768" cy="3790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latin typeface="Book Antiqua" panose="02040602050305030304" pitchFamily="18" charset="0"/>
              </a:rPr>
              <a:t>The image shows the technique for measuring distance in the robot camera field of view</a:t>
            </a:r>
            <a:r>
              <a:rPr lang="en-IN" dirty="0" smtClean="0">
                <a:latin typeface="Book Antiqua" panose="02040602050305030304" pitchFamily="18" charset="0"/>
              </a:rPr>
              <a:t>. The </a:t>
            </a:r>
            <a:r>
              <a:rPr lang="en-IN" dirty="0">
                <a:latin typeface="Book Antiqua" panose="02040602050305030304" pitchFamily="18" charset="0"/>
              </a:rPr>
              <a:t>object is located four </a:t>
            </a:r>
            <a:r>
              <a:rPr lang="en-IN" dirty="0" smtClean="0">
                <a:latin typeface="Book Antiqua" panose="02040602050305030304" pitchFamily="18" charset="0"/>
              </a:rPr>
              <a:t>feet </a:t>
            </a:r>
            <a:r>
              <a:rPr lang="en-IN" dirty="0">
                <a:latin typeface="Book Antiqua" panose="02040602050305030304" pitchFamily="18" charset="0"/>
              </a:rPr>
              <a:t>away from the robot base along the tape measure. </a:t>
            </a:r>
            <a:r>
              <a:rPr lang="en-IN" dirty="0" smtClean="0">
                <a:latin typeface="Book Antiqua" panose="02040602050305030304" pitchFamily="18" charset="0"/>
              </a:rPr>
              <a:t>Note that the </a:t>
            </a:r>
            <a:r>
              <a:rPr lang="en-IN" dirty="0">
                <a:latin typeface="Book Antiqua" panose="02040602050305030304" pitchFamily="18" charset="0"/>
              </a:rPr>
              <a:t>robot easily sees its own treads in the </a:t>
            </a:r>
            <a:r>
              <a:rPr lang="en-IN" dirty="0" smtClean="0">
                <a:latin typeface="Book Antiqua" panose="02040602050305030304" pitchFamily="18" charset="0"/>
              </a:rPr>
              <a:t> foreground</a:t>
            </a:r>
            <a:r>
              <a:rPr lang="en-IN" dirty="0">
                <a:latin typeface="Book Antiqua" panose="02040602050305030304" pitchFamily="18" charset="0"/>
              </a:rPr>
              <a:t>. </a:t>
            </a:r>
            <a:r>
              <a:rPr lang="en-IN" dirty="0" err="1">
                <a:latin typeface="Book Antiqua" panose="02040602050305030304" pitchFamily="18" charset="0"/>
              </a:rPr>
              <a:t>TinMan</a:t>
            </a:r>
            <a:r>
              <a:rPr lang="en-IN" dirty="0">
                <a:latin typeface="Book Antiqua" panose="02040602050305030304" pitchFamily="18" charset="0"/>
              </a:rPr>
              <a:t> uses a 180-degree </a:t>
            </a:r>
            <a:r>
              <a:rPr lang="en-IN" dirty="0" smtClean="0">
                <a:latin typeface="Book Antiqua" panose="02040602050305030304" pitchFamily="18" charset="0"/>
              </a:rPr>
              <a:t>fisheye lens </a:t>
            </a:r>
            <a:r>
              <a:rPr lang="en-IN" dirty="0">
                <a:latin typeface="Book Antiqua" panose="02040602050305030304" pitchFamily="18" charset="0"/>
              </a:rPr>
              <a:t>on an HD-capable web camera</a:t>
            </a:r>
          </a:p>
        </p:txBody>
      </p:sp>
    </p:spTree>
    <p:extLst>
      <p:ext uri="{BB962C8B-B14F-4D97-AF65-F5344CB8AC3E}">
        <p14:creationId xmlns:p14="http://schemas.microsoft.com/office/powerpoint/2010/main" val="20281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495" y="1772801"/>
            <a:ext cx="8511191" cy="42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041" y="1252956"/>
            <a:ext cx="6606181" cy="47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29"/>
            <a:ext cx="11614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neural network is a nine-layer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neural network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to the toy/not toy detector we made before.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in our final step, rather than being a binary output determined by a binary classifier, we will use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classifier with three outputs – forward, left, or right turns.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actually make more categories if we want to, and have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right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right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turns rather than just one level of turns. We could even add a "back up" category, but let's try with the simple model first, and have three outputs.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the number of output categories must match our training set labels exactly.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29"/>
            <a:ext cx="116141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CNN has nine layers.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six are pairs of convolution networks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max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pooling layers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between. This lets the network deal with incrementally larger detail in the image.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two layers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fully connected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(Rectifier Linear Units)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Remember, that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takes the positive values from the other layers.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layer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classifier with three outputs: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730" y="1165225"/>
            <a:ext cx="6431063" cy="44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the neural network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29"/>
            <a:ext cx="11614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build our actual neural network by instantiating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ConvNet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builds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CNN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set up the optimizer, which is ADAM, a type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gradient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descent.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Moment Estimation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ADAM acts against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like a heavy ball with friction – it has some momentum, but does not pick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quickly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365125"/>
            <a:ext cx="7577455" cy="796925"/>
          </a:xfrm>
        </p:spPr>
        <p:txBody>
          <a:bodyPr/>
          <a:lstStyle/>
          <a:p>
            <a:pPr algn="ctr"/>
            <a:r>
              <a:rPr 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999"/>
            <a:ext cx="10396220" cy="49345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IN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>
                <a:latin typeface="Book Antiqua" panose="02040602050305030304" pitchFamily="18" charset="0"/>
              </a:rPr>
              <a:t>A</a:t>
            </a:r>
            <a:r>
              <a:rPr lang="en-IN" sz="2400" dirty="0" smtClean="0">
                <a:latin typeface="Book Antiqua" panose="02040602050305030304" pitchFamily="18" charset="0"/>
              </a:rPr>
              <a:t>n </a:t>
            </a:r>
            <a:r>
              <a:rPr lang="en-IN" sz="2400" dirty="0">
                <a:latin typeface="Book Antiqua" panose="02040602050305030304" pitchFamily="18" charset="0"/>
              </a:rPr>
              <a:t>expert system 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Book Antiqua" panose="02040602050305030304" pitchFamily="18" charset="0"/>
              </a:rPr>
              <a:t>Random forests</a:t>
            </a:r>
            <a:endParaRPr lang="en-US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29</a:t>
            </a:fld>
            <a:r>
              <a:rPr lang="en-US" smtClean="0"/>
              <a:t>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6480" y="6356350"/>
            <a:ext cx="7951470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 smtClean="0">
                <a:solidFill>
                  <a:schemeClr val="tx2"/>
                </a:solidFill>
              </a:rPr>
              <a:t>/UNIT-5/ </a:t>
            </a:r>
            <a:r>
              <a:rPr lang="en-US" dirty="0" smtClean="0">
                <a:solidFill>
                  <a:schemeClr val="tx2"/>
                </a:solidFill>
              </a:rPr>
              <a:t>R.LAVANYA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Requirements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require the Robot Operating System (ROS)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Kame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release: http:/ / wiki.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org/ kinetic/ Installation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53798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Requirements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Python Knowledge Engine – as our expert system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a decision tree is fairly simple. You are walking down the sidewalk,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corner. Here you can go right, turn left, or go straight ahead. That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decision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After making the decision – turn left – you now have different decisions ahead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if you turned right. Each decision creates paths that lead to other decisions: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57275" y="1457749"/>
            <a:ext cx="10382250" cy="42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call each of these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decisions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branch, the state we are in after making the decision is a leaf,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entire conceptual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is a decision tree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ways to deal with a decision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third technique?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says we can’t do both – we could combine both forward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backward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chaining and meet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somewhere in the middle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decision tree shapes, chaining techniques, and construction are based on: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data is available?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information is known or unknown?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path scored or graded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different kinds of solutions for path planning and decision trees. If you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given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unlimited resources, the biggest computer, perfect knowledge in advance,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willing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wait, then you can generate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path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solution.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pruning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great use for a decision tree process is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FDIR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Fault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Detection, Isolation, and Recovery. This is a typical function of a robot. Let’s make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decision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for FDIR in the case of our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Tinman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not moving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form of decision tree called a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Fishbone diagram, or </a:t>
            </a:r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Ishikawa diagram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diagram is named after its inventor, Professor Kaoru Ishikawa from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Tokyo.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1968 paper, Guide to Quality Control, the Fishbone diagram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named 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shape,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has a central spine and ribs jutting off on either side.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know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metaphors are getting deep when we have a decision “tree” in the shape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fish”.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pruning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295776" cy="21921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my Fishbone diagram for the problem of the robot not moving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solved our problem almost entirely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and leaves off our tree until only one path was left, or we arrived at our goal.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pruning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525" y="1708569"/>
            <a:ext cx="8092473" cy="41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Self-classifying decision trees and AI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854" y="1130435"/>
            <a:ext cx="7807346" cy="52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set this as a challenge, then, to accomplish our task without making a map. What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do we need to 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Navigate the room avoiding obstacles (toys and furniture) and hazards (stairs)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toy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up the toy with the robot arm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the toy to the toy box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toy in the toy box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and find another toy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no more toys, then stop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63475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Entropy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160436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another type of process for creating decision trees and subdividing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categories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That is called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 model, or information gain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measurement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amount of disorder in the sample of data provided. We can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information gain, since we are measuring how much each criteria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contributed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knowledge of which class it belongs 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Entropy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160436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formula 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is a negative log base 2 function, that is still primarily looking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a class belonging to a population, which is just the number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belonging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class divided by the total number in the sample: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= Σ_(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=1)^c▒[-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p_i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*log2(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p_i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substitute entropy as our group criteria in our program, we only have to change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line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dTree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tree.DecisionTreeClassifier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(criterion ="entropy")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Entropy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636" y="1329055"/>
            <a:ext cx="7627252" cy="48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160436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troubling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relationship, which is an artifact of how we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encoded our data as a sequential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implying relationships and grouping that don’t really exist. How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for this?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matter of fact, there is a process for handling just this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of 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AI programs, and is a “must have” tool for working with classification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either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in the decision tree section, or with neural networks. This tool has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 name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“one hot encoding”.</a:t>
            </a:r>
            <a:endParaRPr lang="en-I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823" y="1421765"/>
            <a:ext cx="6482155" cy="45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Random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160436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really wanted to add this section on random forest classifiers, just because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sounds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darn cool. There has even been talk of extreme random forests. While 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accused of stretching metaphors to the breaking point, this time the name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the software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wanted to take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simplicity and utility of decision trees, but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wanted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more data, more uncertainty, and more classes, you can use a random forest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just as the name indicates, is just a whole batch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randomly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searching and A*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A-Star)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160436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related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classification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that is grid searching and path finding. We will be learning about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famous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widely used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A* (pronounced A-Star)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algorithm. This will start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navigation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methods, topological path finding, such as GPS route finding, and finally,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 systems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will see that these are all versions and variations on the topic of decision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already learned.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searching and A*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A-Star)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57275" y="1257648"/>
            <a:ext cx="10161588" cy="50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searching and A*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A-Star)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857" y="1348740"/>
            <a:ext cx="6697132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searching and A*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A-Star)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069" y="1688941"/>
            <a:ext cx="8428131" cy="4713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5203" y="1159967"/>
            <a:ext cx="5195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is to use a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5799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next step, whether we are designing robots or invading castles, is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some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brainstorming. How would you go about solving this problem?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could use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SLAM and make a map,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locate the robot on the map, and use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navigate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to really do SLAM, we need more sensors.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51329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searching and A*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A-Star)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4320" y="1137836"/>
            <a:ext cx="362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 Best First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926" y="1767007"/>
            <a:ext cx="7881828" cy="44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searching and A*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A-Star)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4320" y="1137836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840031"/>
            <a:ext cx="4799820" cy="40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A*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180" y="1535430"/>
            <a:ext cx="11614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A* has its origins with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Shakey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Robot at Stanford University back in 1968.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one of the first map navigating robots. Nils Nilsson and his team were trying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to navigate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Shakey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hallways at Stanford, and started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trying different algorithms.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was called “A1”, and so forth. After several iterations,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decided that a combination of techniques worked best. In computer science, A*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A followed by anything else, and thus the A-Star was named.</a:t>
            </a:r>
          </a:p>
        </p:txBody>
      </p:sp>
    </p:spTree>
    <p:extLst>
      <p:ext uri="{BB962C8B-B14F-4D97-AF65-F5344CB8AC3E}">
        <p14:creationId xmlns:p14="http://schemas.microsoft.com/office/powerpoint/2010/main" val="36023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A*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180" y="1535430"/>
            <a:ext cx="11614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the A-Star process is very much like what we have already been doing with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other path planners. Like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planner, we start by considering the neighbors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our starting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compute a heuristic, or estimate, for each square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two factors: the distance from the starting location and the distance in a straight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to the goal. We are going to use these factors to find the path with the lowest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cost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A*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180" y="1535430"/>
            <a:ext cx="11614150" cy="510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that cost by adding up the heuristic value for each grid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that is part of the path. The formula is:</a:t>
            </a:r>
          </a:p>
          <a:p>
            <a:pPr>
              <a:lnSpc>
                <a:spcPct val="150000"/>
              </a:lnSpc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F(n) = g(n) + h(n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 F = contribution of this square to the path cost, g(n) = distance from this square to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 position along the path chosen (that is, the sum of the path cost), and h(n) is the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line distance from this square to the goal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value represents the cost or contribution of this square if it were a part of the final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path. We will select the square to be part of the path which has the lowest combined cost.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wavefront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planner ,we keep track of the predecessor square, or the square that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traversed before this one to reconstruct our path: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A*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098" y="1421765"/>
            <a:ext cx="5347277" cy="44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A*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955" y="1665027"/>
            <a:ext cx="1143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preceding diagram illustrates the A* (A Star) algorithm. Each square is evaluated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sum of the distance along a path back to the start(G), and an estimate of the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distance to the goal (H). The yellow squares represent the path selected so far.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D* (D-Star or Dynamic 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955" y="1665027"/>
            <a:ext cx="1143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A* process is only run one time to plan a route for a robot, before it begins to move. 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*,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constantly updating the robot’s path as new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D* algorithm allows 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replanning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adding some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 to each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square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will remember that in A*, we had the G-Value (distance to the start along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H-Value (straight line distance to the goal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Star adds a tag 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have several possible values. The square’s tag could be NEW, for a new square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had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been explored before. It could be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tags that have been evaluated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as part of the path.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for squares that have been dropped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consideration.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D* (D-Star or Dynamic 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955" y="1665027"/>
            <a:ext cx="1143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two tags 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flag is set if 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reading or additional information caused the cost of that square to increase, 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LOWERED is the opposite. For LOWERED squares, we need to propagate the new path cost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 of the now lower cost square, so that they can be re-evaluated.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cause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tags to change on the neighboring squares. Raised squares have increased cost,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dropped from the path, and Lowered squares have reduced cost, and may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added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path.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D* (D-Star or Dynamic 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955" y="1665027"/>
            <a:ext cx="1143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major difference between D* and A*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that D* starts at the goal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backward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the start. This allows D* to know the exact cost to the target – it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path distance to the goal from the current position and not a heuristic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to go, like A* did.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SLAM is a common methodology for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navigating indoor robots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problem we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indoor robot driving is that we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don't have a map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problem we have is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frame of reference to locate ourselves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GPS does not work indoors.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problems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map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we need a way to locate ourselves on that map.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 with the letter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“S” for Simultaneous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truth, most robots make a map, store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away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drive on it later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27568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path finding does not use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955" y="1665027"/>
            <a:ext cx="11436824" cy="21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amazing amount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work has gone into making our current crop of GPS systems small, lightweight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reliable. Of course, they are dependent on up-to-date information in the database: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path finding does not use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709" y="1442719"/>
            <a:ext cx="6344589" cy="44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365125"/>
            <a:ext cx="7577455" cy="796925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999"/>
            <a:ext cx="10396220" cy="493458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N" sz="2400" dirty="0" smtClean="0">
                <a:latin typeface="Book Antiqua" panose="02040602050305030304" pitchFamily="18" charset="0"/>
              </a:rPr>
              <a:t>Transaction-based </a:t>
            </a:r>
            <a:r>
              <a:rPr lang="en-IN" sz="2400" dirty="0">
                <a:latin typeface="Book Antiqua" panose="02040602050305030304" pitchFamily="18" charset="0"/>
              </a:rPr>
              <a:t>conversation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 Antiqua" panose="02040602050305030304" pitchFamily="18" charset="0"/>
              </a:rPr>
              <a:t>Designing a </a:t>
            </a:r>
            <a:r>
              <a:rPr lang="en-IN" sz="2400" dirty="0" err="1">
                <a:latin typeface="Book Antiqua" panose="02040602050305030304" pitchFamily="18" charset="0"/>
              </a:rPr>
              <a:t>chatbot</a:t>
            </a:r>
            <a:endParaRPr lang="en-IN" sz="2400" dirty="0">
              <a:latin typeface="Book Antiqua" panose="02040602050305030304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>
                <a:latin typeface="Book Antiqua" panose="02040602050305030304" pitchFamily="18" charset="0"/>
              </a:rPr>
              <a:t>Natural language processing (advanced)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 Antiqua" panose="02040602050305030304" pitchFamily="18" charset="0"/>
              </a:rPr>
              <a:t>Simulation tools</a:t>
            </a:r>
          </a:p>
          <a:p>
            <a:pPr>
              <a:lnSpc>
                <a:spcPct val="200000"/>
              </a:lnSpc>
            </a:pPr>
            <a:r>
              <a:rPr lang="en-IN" sz="2400" dirty="0">
                <a:latin typeface="Book Antiqua" panose="02040602050305030304" pitchFamily="18" charset="0"/>
              </a:rPr>
              <a:t>Monte Carlo </a:t>
            </a:r>
            <a:r>
              <a:rPr lang="en-IN" sz="2400" dirty="0" err="1">
                <a:latin typeface="Book Antiqua" panose="02040602050305030304" pitchFamily="18" charset="0"/>
              </a:rPr>
              <a:t>modeling</a:t>
            </a:r>
            <a:endParaRPr lang="en-US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62</a:t>
            </a:fld>
            <a:r>
              <a:rPr lang="en-US" smtClean="0"/>
              <a:t>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6480" y="6356350"/>
            <a:ext cx="7951470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 smtClean="0">
                <a:solidFill>
                  <a:schemeClr val="tx2"/>
                </a:solidFill>
              </a:rPr>
              <a:t>/UNIT-5/ </a:t>
            </a:r>
            <a:r>
              <a:rPr lang="en-US" dirty="0" smtClean="0">
                <a:solidFill>
                  <a:schemeClr val="tx2"/>
                </a:solidFill>
              </a:rPr>
              <a:t>R.LAVANYA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97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Turing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Turing proposed his famous test, which he called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Imitation Game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paper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Machinery and Intelligence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published in 1950 in the journal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– A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Review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Psychology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Retrieva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rely on stored phrases and words, and use the software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select which reply is most appropriate. There may be some keyword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noun-subject insertion involved, but the main action is to select the most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phrase.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Turing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Generative-based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making up new sentences based on parts of speech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robot’s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divination of your intent. They can be thought of as machine translation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engines that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input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(your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or speech) into an output (the robot’s reply). As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might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imagine, the generative type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chatbot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far more difficult to achieve, which is why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using a retrieval-based approach.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and science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simulation? 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simulator is a computer model of the physical world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with flight simulators, which provide the sensations and interactions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flight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leaving the ground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type of simulation is called a Monte Carlo model. The Monte Carlo method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probability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to replace sophisticated physical models with a variation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numbers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approximates the same result.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and science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964" y="1442720"/>
            <a:ext cx="4333838" cy="4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and science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168" y="1582993"/>
            <a:ext cx="6344720" cy="451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emotion state machine</a:t>
            </a:r>
            <a:r>
              <a:rPr lang="en-IN" sz="3200" dirty="0"/>
              <a:t/>
            </a:r>
            <a:br>
              <a:rPr lang="en-IN" sz="3200" dirty="0"/>
            </a:b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80" y="1180813"/>
            <a:ext cx="116141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state machine? </a:t>
            </a:r>
            <a:endParaRPr lang="en-I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state machines in the section on systems engineering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state machines are a technique for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or </a:t>
            </a:r>
            <a:r>
              <a:rPr lang="en-IN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automation or computer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en-I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is a set of conditions that exist at the present. I like to think of a state as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functions that are constrained by limits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(our robot)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from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to state based on some event that causes the state to change.</a:t>
            </a:r>
          </a:p>
        </p:txBody>
      </p:sp>
    </p:spTree>
    <p:extLst>
      <p:ext uri="{BB962C8B-B14F-4D97-AF65-F5344CB8AC3E}">
        <p14:creationId xmlns:p14="http://schemas.microsoft.com/office/powerpoint/2010/main" val="1279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emotion state machine</a:t>
            </a:r>
            <a:r>
              <a:rPr lang="en-IN" sz="3200" dirty="0"/>
              <a:t/>
            </a:r>
            <a:br>
              <a:rPr lang="en-IN" sz="3200" dirty="0"/>
            </a:b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80" y="1180813"/>
            <a:ext cx="11614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let’s think about our model of robot emotions. We can start by listing what emotions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our robot to have: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opposites of those emotions: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Frustrated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SLAM work?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usually associated with SLAM is the spinning LIDAR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think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LIDAR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radar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uses a laser to measure the distance to objects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spins in a circle to collect data all around the robot.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actually get a very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robot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LIDAR, called the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Rplidar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around $100.00, and use it to make maps. There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excellent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 package called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Hector Mapping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makes using this LIDAR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fairly straightforward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65328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emotion state machine</a:t>
            </a:r>
            <a:r>
              <a:rPr lang="en-IN" sz="3200" dirty="0"/>
              <a:t/>
            </a:r>
            <a:br>
              <a:rPr lang="en-IN" sz="3200" dirty="0"/>
            </a:b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636" y="1419311"/>
            <a:ext cx="7253252" cy="46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emotion state machine</a:t>
            </a:r>
            <a:r>
              <a:rPr lang="en-IN" sz="3200" dirty="0"/>
              <a:t/>
            </a:r>
            <a:br>
              <a:rPr lang="en-IN" sz="3200" dirty="0"/>
            </a:b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80" y="1180813"/>
            <a:ext cx="116141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state machine? </a:t>
            </a:r>
            <a:endParaRPr lang="en-I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state machines in the section on systems engineering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state machines are a technique for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or </a:t>
            </a:r>
            <a:r>
              <a:rPr lang="en-IN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automation or computer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en-I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is a set of conditions that exist at the present. I like to think of a state as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functions that are constrained by limits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(our robot)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from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to state based on some event that causes the state to change.</a:t>
            </a:r>
          </a:p>
        </p:txBody>
      </p:sp>
    </p:spTree>
    <p:extLst>
      <p:ext uri="{BB962C8B-B14F-4D97-AF65-F5344CB8AC3E}">
        <p14:creationId xmlns:p14="http://schemas.microsoft.com/office/powerpoint/2010/main" val="34682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8 Thank You Images for ppt Stock Photos Thank you slide -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50" y="1405720"/>
            <a:ext cx="8307364" cy="41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find that SLAM is not a reliable process, and will require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fits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starts to come up with a map that is usable.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map is created, you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keep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updated if anything in the room changes (such as, for instance,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grandchildren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toys everywhere).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90267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SLAM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/UNIT-5/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721" y="1165225"/>
            <a:ext cx="5888879" cy="4308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5525730"/>
            <a:ext cx="10994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Book Antiqua" panose="02040602050305030304" pitchFamily="18" charset="0"/>
              </a:rPr>
              <a:t>An illustration of a SLAM Map. The robot uses 500 particles for each LIDAR sample to estimate which changes in robot position best line up the </a:t>
            </a:r>
            <a:r>
              <a:rPr lang="en-IN" dirty="0" err="1">
                <a:latin typeface="Book Antiqua" panose="02040602050305030304" pitchFamily="18" charset="0"/>
              </a:rPr>
              <a:t>lidar</a:t>
            </a:r>
            <a:r>
              <a:rPr lang="en-IN" dirty="0">
                <a:latin typeface="Book Antiqua" panose="02040602050305030304" pitchFamily="18" charset="0"/>
              </a:rPr>
              <a:t> data with the data in </a:t>
            </a:r>
            <a:r>
              <a:rPr lang="en-IN" dirty="0" smtClean="0">
                <a:latin typeface="Book Antiqua" panose="02040602050305030304" pitchFamily="18" charset="0"/>
              </a:rPr>
              <a:t>the rest </a:t>
            </a:r>
            <a:r>
              <a:rPr lang="en-IN" dirty="0">
                <a:latin typeface="Book Antiqua" panose="02040602050305030304" pitchFamily="18" charset="0"/>
              </a:rPr>
              <a:t>of the map. This is one of my earlier robot projects.</a:t>
            </a:r>
          </a:p>
        </p:txBody>
      </p:sp>
    </p:spTree>
    <p:extLst>
      <p:ext uri="{BB962C8B-B14F-4D97-AF65-F5344CB8AC3E}">
        <p14:creationId xmlns:p14="http://schemas.microsoft.com/office/powerpoint/2010/main" val="1522506279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5344</Words>
  <Application>Microsoft Office PowerPoint</Application>
  <PresentationFormat>Widescreen</PresentationFormat>
  <Paragraphs>470</Paragraphs>
  <Slides>72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Book Antiqua</vt:lpstr>
      <vt:lpstr>Calibri</vt:lpstr>
      <vt:lpstr>Calibri Light</vt:lpstr>
      <vt:lpstr>Cambria</vt:lpstr>
      <vt:lpstr>Times New Roman</vt:lpstr>
      <vt:lpstr>Office Theme</vt:lpstr>
      <vt:lpstr>Dr.SNS RAJALAKSHMI COLLEGE OF ARTS AND SCIENCE (AUTONOMOUS) COIMBATORE-641049 Accredited by NAAC(Cycle III) with “A+” Grade Recognised by UGC, Approved by AICTE, New Delhi and Affiliated to Bharathiar University, Coimbatore. </vt:lpstr>
      <vt:lpstr>Outline</vt:lpstr>
      <vt:lpstr>Technical Requirements</vt:lpstr>
      <vt:lpstr>Task analysis</vt:lpstr>
      <vt:lpstr>Task analysis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What is SLAM? </vt:lpstr>
      <vt:lpstr>Neural networks</vt:lpstr>
      <vt:lpstr> Processing the image</vt:lpstr>
      <vt:lpstr> Processing the image</vt:lpstr>
      <vt:lpstr> Processing the image</vt:lpstr>
      <vt:lpstr> Processing the image</vt:lpstr>
      <vt:lpstr> Training the neural network for navigation</vt:lpstr>
      <vt:lpstr>Outline</vt:lpstr>
      <vt:lpstr>Technical Requirements</vt:lpstr>
      <vt:lpstr>Decision trees</vt:lpstr>
      <vt:lpstr>Decision trees</vt:lpstr>
      <vt:lpstr>Decision trees</vt:lpstr>
      <vt:lpstr>Decision trees</vt:lpstr>
      <vt:lpstr>Decision trees</vt:lpstr>
      <vt:lpstr> What do we mean by pruning? </vt:lpstr>
      <vt:lpstr> What do we mean by pruning? </vt:lpstr>
      <vt:lpstr> What do we mean by pruning? </vt:lpstr>
      <vt:lpstr>Self-classifying decision trees and AI tools</vt:lpstr>
      <vt:lpstr>  Entropy </vt:lpstr>
      <vt:lpstr>  Entropy </vt:lpstr>
      <vt:lpstr>  Entropy </vt:lpstr>
      <vt:lpstr>   One hot encoding</vt:lpstr>
      <vt:lpstr>   One hot encoding</vt:lpstr>
      <vt:lpstr> Random forests</vt:lpstr>
      <vt:lpstr>  Grid searching and A* (A-Star)</vt:lpstr>
      <vt:lpstr>  Grid searching and A* (A-Star)</vt:lpstr>
      <vt:lpstr>  Grid searching and A* (A-Star)</vt:lpstr>
      <vt:lpstr>  Grid searching and A* (A-Star)</vt:lpstr>
      <vt:lpstr>  Grid searching and A* (A-Star)</vt:lpstr>
      <vt:lpstr>  Grid searching and A* (A-Star)</vt:lpstr>
      <vt:lpstr>The A* algorithm</vt:lpstr>
      <vt:lpstr>The A* algorithm</vt:lpstr>
      <vt:lpstr>The A* algorithm</vt:lpstr>
      <vt:lpstr>The A* algorithm</vt:lpstr>
      <vt:lpstr>The A* algorithm</vt:lpstr>
      <vt:lpstr> D* (D-Star or Dynamic A*)</vt:lpstr>
      <vt:lpstr> D* (D-Star or Dynamic A*)</vt:lpstr>
      <vt:lpstr> D* (D-Star or Dynamic A*)</vt:lpstr>
      <vt:lpstr>GPS path finding does not use a map</vt:lpstr>
      <vt:lpstr>GPS path finding does not use a map</vt:lpstr>
      <vt:lpstr>Outline</vt:lpstr>
      <vt:lpstr>The Turing test</vt:lpstr>
      <vt:lpstr>The Turing test</vt:lpstr>
      <vt:lpstr>The art and science of simulation</vt:lpstr>
      <vt:lpstr>The art and science of simulation</vt:lpstr>
      <vt:lpstr>The art and science of simulation</vt:lpstr>
      <vt:lpstr>An emotion state machine </vt:lpstr>
      <vt:lpstr>An emotion state machine </vt:lpstr>
      <vt:lpstr>An emotion state machine </vt:lpstr>
      <vt:lpstr>An emotion state machine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RAJALAKSHMI COLLEGE OF ARTS AND SCIENCE (AUTONOMOUS) COIMBATORE-641049 Accredited by NAAC(Cycle III) with “A+” Grade Recognised by UGC, Approved by AICTE, New Delhi and Affiliated to Bharathiar University, Coimbatore.</dc:title>
  <dc:creator>lavanya prabhakaran</dc:creator>
  <cp:lastModifiedBy>Microsoft account</cp:lastModifiedBy>
  <cp:revision>245</cp:revision>
  <dcterms:created xsi:type="dcterms:W3CDTF">2020-06-18T08:27:00Z</dcterms:created>
  <dcterms:modified xsi:type="dcterms:W3CDTF">2022-01-26T17:34:58Z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